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Ubuntu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Ubuntu-italic.fntdata"/><Relationship Id="rId61" Type="http://schemas.openxmlformats.org/officeDocument/2006/relationships/font" Target="fonts/Ubuntu-bold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Ubuntu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Ubuntu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f2bf1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f2bf1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f2bf193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f2bf19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2f2bf193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2f2bf193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f2bf193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f2bf193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f2bf193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f2bf193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2f2bf193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2f2bf193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2f2bf193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2f2bf193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2f2bf193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2f2bf193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2f2bf193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2f2bf193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2f2bf193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2f2bf193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f2bf193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f2bf193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2f2bf19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2f2bf19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2f2bf193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2f2bf19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2f2bf193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2f2bf193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f2bf193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2f2bf193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2f2bf193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2f2bf193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2f2bf193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2f2bf193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f2bf193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f2bf193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2f2bf193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2f2bf193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2f2bf193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2f2bf193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2f2bf1939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2f2bf193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2f2bf193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2f2bf193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2f2bf19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2f2bf19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2f2bf193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2f2bf193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f2bf1939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f2bf1939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2f2bf193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2f2bf193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2f2bf193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2f2bf193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2f2bf193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2f2bf193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f2bf1939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f2bf193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2f2bf193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2f2bf193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2f2bf193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2f2bf193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2f2bf193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2f2bf193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2f2bf193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2f2bf193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2f2bf19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2f2bf19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2f2bf193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2f2bf193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2f2bf193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2f2bf193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2f2bf193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2f2bf193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2f2bf1939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2f2bf193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2f2bf1939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2f2bf1939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2f2bf1939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2f2bf1939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2f2bf1939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2f2bf1939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2f2bf1939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2f2bf1939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2f2bf193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2f2bf193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2f2bf193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2f2bf193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2f2bf19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2f2bf19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f2bf1939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f2bf1939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2f2bf1939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2f2bf193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2f2bf1939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2f2bf1939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2f2bf193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2f2bf193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2f2bf19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2f2bf19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f2bf193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f2bf193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f2bf19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f2bf19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2f2bf193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2f2bf193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50" y="2854777"/>
            <a:ext cx="2254074" cy="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3889175" y="3765050"/>
            <a:ext cx="4548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FEEDBACK: strawpoll.me/16516525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886950"/>
            <a:ext cx="3134075" cy="32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2969878" y="134975"/>
            <a:ext cx="548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98"/>
                </a:solidFill>
              </a:rPr>
              <a:t>Why </a:t>
            </a:r>
            <a:r>
              <a:rPr lang="en">
                <a:solidFill>
                  <a:srgbClr val="FFD43B"/>
                </a:solidFill>
              </a:rPr>
              <a:t>Py?</a:t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-69300" y="2148325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beyond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236725"/>
            <a:ext cx="34518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Python2 to Python3.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Referred to as Python3000 or Py3K.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Purposefully backwards incompatible.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Removal of deprecated functions.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End of Life for 2.7 slated for 2020.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 Time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Top 10 languages used in 2018.*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Exponential growth in use.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Massive library ecosystem.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175" y="403225"/>
            <a:ext cx="3782425" cy="2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3848100" y="4591900"/>
            <a:ext cx="5143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*According to Stack Overflow Dev Survey 2018 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176" name="Google Shape;176;p36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2: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OVERVIEW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to identify your snakes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325" y="-82550"/>
            <a:ext cx="2692775" cy="21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Python is </a:t>
            </a:r>
            <a:r>
              <a:rPr lang="en" sz="2400">
                <a:solidFill>
                  <a:srgbClr val="000000"/>
                </a:solidFill>
              </a:rPr>
              <a:t>Interpreted</a:t>
            </a:r>
            <a:r>
              <a:rPr lang="en" sz="2400"/>
              <a:t> vs. Compiled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is ‘compiled’ line-by-line by the compiler.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Allows it to be dynamically typed.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- Java code is compiled first into a bytecode for the JVM.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- A longer pre-use compilation to make execution faster.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/>
          <p:nvPr/>
        </p:nvSpPr>
        <p:spPr>
          <a:xfrm>
            <a:off x="5143500" y="1676400"/>
            <a:ext cx="4000500" cy="3479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Python is </a:t>
            </a:r>
            <a:r>
              <a:rPr lang="en" sz="2400">
                <a:solidFill>
                  <a:srgbClr val="000000"/>
                </a:solidFill>
              </a:rPr>
              <a:t>Dynamically Typed</a:t>
            </a:r>
            <a:r>
              <a:rPr lang="en" sz="2400"/>
              <a:t> vs. Statically Typed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10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“Dynamically typed.”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699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Java: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int x = 10;</a:t>
            </a:r>
            <a:endParaRPr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String y = “Statically typed.”);</a:t>
            </a:r>
            <a:endParaRPr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50" y="1946000"/>
            <a:ext cx="3663950" cy="29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 txBox="1"/>
          <p:nvPr/>
        </p:nvSpPr>
        <p:spPr>
          <a:xfrm>
            <a:off x="5143500" y="1676400"/>
            <a:ext cx="40005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IN AN ALTERNATE UNIVERSE WHERE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PYTHON IS STATICALLY TYPED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50" y="0"/>
            <a:ext cx="3155950" cy="25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Python also...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Supports multiple paradigms.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   (Ex. Object-oriented, functional, procedural, imperatively, etc.)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Has automatic memory-management.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   (Ex. No need to manually assign RAM, or de-reference dangling pointers.)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Uses significant whitespace.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   (Ex. Tabs/Spaces matter. Curly brackets are used in formatting/dictionaries.)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/>
          <p:nvPr/>
        </p:nvSpPr>
        <p:spPr>
          <a:xfrm>
            <a:off x="-10800" y="1334250"/>
            <a:ext cx="9165600" cy="24750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-75" y="809500"/>
            <a:ext cx="91440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3: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PROCEDURAL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PROGRAMMING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Automate the Boring Stuff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819150"/>
            <a:ext cx="57531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311700" y="1152475"/>
            <a:ext cx="82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Procedural Programming is…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Writing code from a solution-first perspective.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Doing stuff with functions, subroutines,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Going step-by-step to get a solution.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Not Object-Oriented programming.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1700" y="1152475"/>
            <a:ext cx="86136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command-line program.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Downloads video content.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Highly customizable.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Callable from other programs.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Public domain!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" name="Google Shape;218;p4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http://rg3.github.io/youtube-dl/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95" y="931750"/>
            <a:ext cx="3707924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 https://www.youtube.com/watch?v=D3mK5wVws3s</a:t>
            </a:r>
            <a:endParaRPr sz="2400"/>
          </a:p>
        </p:txBody>
      </p:sp>
      <p:sp>
        <p:nvSpPr>
          <p:cNvPr id="226" name="Google Shape;226;p43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 - Downloading via CMD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4540750" y="4720250"/>
            <a:ext cx="5212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oh ya ray show that other thing on their website    -ray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Preamble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Level-Up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About Me (and You!)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History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Overview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Procedural Programming &amp; Scripting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Data Science &amp; Visualization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Special Mentions (WebDev/Hardware)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Wrap-Up + Resources</a:t>
            </a:r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925" y="153825"/>
            <a:ext cx="3736802" cy="4835853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Agenda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Command lines not your thing?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youtube-dl GUI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Also written in Python!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Clean, cross-platform GUI.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Runs in executables.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Also public domain!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39" name="Google Shape;239;p45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github.com/MrS0m30n3/youtube-dl-gui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50" y="448025"/>
            <a:ext cx="4592950" cy="335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https://www.youtube.com/watch?v=5aC4akD6RUk</a:t>
            </a:r>
            <a:endParaRPr sz="2400"/>
          </a:p>
        </p:txBody>
      </p:sp>
      <p:sp>
        <p:nvSpPr>
          <p:cNvPr id="246" name="Google Shape;246;p46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 - Downloading via GUI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Tracker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Tracks...finances?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our Interim VP PR, Nadhif.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...when he was a kid.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Executable made with cx_Freeze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</a:t>
            </a:r>
            <a:endParaRPr b="1" sz="3600">
              <a:solidFill>
                <a:srgbClr val="306998"/>
              </a:solidFill>
            </a:endParaRPr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031" y="595125"/>
            <a:ext cx="3317994" cy="341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ctrTitle"/>
          </p:nvPr>
        </p:nvSpPr>
        <p:spPr>
          <a:xfrm>
            <a:off x="311708" y="1658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 Accessing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 Putting in Negatives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Spendings per Item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Anyone can make something if they try hard enough!</a:t>
            </a:r>
            <a:endParaRPr i="1" sz="2400"/>
          </a:p>
        </p:txBody>
      </p:sp>
      <p:sp>
        <p:nvSpPr>
          <p:cNvPr id="259" name="Google Shape;259;p48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C - Finance Tracker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265" name="Google Shape;265;p49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4: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Visualizing Data with Pandas, Seaborn, and more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306998"/>
                </a:solidFill>
              </a:rPr>
              <a:t>Definition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71" name="Google Shape;271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is about…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Collection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Cleaning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Data Analysis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Repeat!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72" name="Google Shape;27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000" y="941425"/>
            <a:ext cx="4527601" cy="34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78" name="Google Shape;278;p51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 Appeared in 1993.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Still widely used.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Reliable and time-tested.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Open source.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017625"/>
            <a:ext cx="3227451" cy="25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1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r-project.org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286" name="Google Shape;286;p52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Python Programming Language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Growing due to its simplicity and ease.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Introduction of Pandas, Numpy, etc.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Lots of support with Anaconda Navigator.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13"/>
            <a:ext cx="2644975" cy="2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2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python.org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800" y="1110700"/>
            <a:ext cx="2834825" cy="24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3"/>
          <p:cNvSpPr txBox="1"/>
          <p:nvPr/>
        </p:nvSpPr>
        <p:spPr>
          <a:xfrm>
            <a:off x="0" y="3568075"/>
            <a:ext cx="9144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kdnuggets.com/2016/06/r-python-top-analytics-data-mining-data-science-software.html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6595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00" y="3641050"/>
            <a:ext cx="40576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4593825" y="438550"/>
            <a:ext cx="43041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LEVEL-UP (430 XP)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Get ‘XP’ for doing stuff.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Win stuff using this ‘XP’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- 750	Phone Stand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- 1750 	Mini-Speaker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- 3000 	Bamboo Pencils &amp; Pen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- 4500+	Entered into a give-away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for fancy stuff.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/>
        </p:nvSpPr>
        <p:spPr>
          <a:xfrm>
            <a:off x="0" y="3568075"/>
            <a:ext cx="91440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https://goo.gl/UUaEUy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(Python Data Science vs. R Data Science in the U.S. over a 5-year period.)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13" y="1406864"/>
            <a:ext cx="6400802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00" y="411425"/>
            <a:ext cx="2644974" cy="26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A free and open-source distribution.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Contains packages for Python and 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Emphasis on Data Science and Machine Learning.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08" name="Google Shape;308;p55"/>
          <p:cNvSpPr txBox="1"/>
          <p:nvPr/>
        </p:nvSpPr>
        <p:spPr>
          <a:xfrm>
            <a:off x="3596150" y="4591900"/>
            <a:ext cx="5395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anaconda.org/anaconda/anaconda-navigator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ctrTitle"/>
          </p:nvPr>
        </p:nvSpPr>
        <p:spPr>
          <a:xfrm>
            <a:off x="311708" y="1164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Anaconda Navigator: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Datathon 2 (Better Life Index)</a:t>
            </a:r>
            <a:endParaRPr sz="2400"/>
          </a:p>
        </p:txBody>
      </p:sp>
      <p:sp>
        <p:nvSpPr>
          <p:cNvPr id="314" name="Google Shape;314;p56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A - 599.87 Datathons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SnekChek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Script written for CSUS.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Pulls names from mailing list.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Compares it against spreadsheet.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Updates spreadsheet accordingly.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20" name="Google Shape;320;p57"/>
          <p:cNvSpPr/>
          <p:nvPr/>
        </p:nvSpPr>
        <p:spPr>
          <a:xfrm>
            <a:off x="5258275" y="-43050"/>
            <a:ext cx="4254000" cy="530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350" y="634850"/>
            <a:ext cx="6096500" cy="37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http://mailman.ucalgary.ca/mailman/listinfo/csus-L</a:t>
            </a:r>
            <a:endParaRPr sz="2400"/>
          </a:p>
        </p:txBody>
      </p:sp>
      <p:sp>
        <p:nvSpPr>
          <p:cNvPr id="328" name="Google Shape;328;p58"/>
          <p:cNvSpPr txBox="1"/>
          <p:nvPr>
            <p:ph idx="4294967295"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Example B - Mailing List</a:t>
            </a:r>
            <a:endParaRPr b="1" sz="3600">
              <a:solidFill>
                <a:srgbClr val="30699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Resources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34" name="Google Shape;334;p59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Computer Science Courses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CPSC 583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Introduction to Information Visualization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CPSC 599.87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Visualization and Analytics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ucalgary.ca/pubs/calendar/current/computer-science.html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https://www.ucalgary.ca/cpsc/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9"/>
          <p:cNvSpPr txBox="1"/>
          <p:nvPr>
            <p:ph idx="2" type="body"/>
          </p:nvPr>
        </p:nvSpPr>
        <p:spPr>
          <a:xfrm>
            <a:off x="4832400" y="1152475"/>
            <a:ext cx="39999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Data Science Courses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201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Thinking with Data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305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Computation Statistical Modelling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311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Data Processing and Storage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ucalgary.ca/pubs/calendar/current/data-science.html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ucalgary.ca/science/data-science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5: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SPECIAL MENTIONS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Web-development, Hardware playground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Yeah, I don’t know anything about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web development.</a:t>
            </a:r>
            <a:endParaRPr sz="2400"/>
          </a:p>
        </p:txBody>
      </p:sp>
      <p:pic>
        <p:nvPicPr>
          <p:cNvPr id="347" name="Google Shape;3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025" y="3025775"/>
            <a:ext cx="2281264" cy="1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 much about hardware, either.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7440" y="0"/>
            <a:ext cx="98614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0: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ABOUT ME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Know what you’re getting into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63" name="Google Shape;363;p64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Two Popular Frameworks: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The Flask Microframework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Django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4" name="Google Shape;364;p64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667398"/>
            <a:ext cx="3683351" cy="1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Flask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72" name="Google Shape;372;p65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Flask Microframework...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Originally an April Fool’s joke.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Is designed to be simple and light.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Is syntactically simple with little boilerplate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flask.pocoo.org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25" y="315163"/>
            <a:ext cx="488632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/>
        </p:nvSpPr>
        <p:spPr>
          <a:xfrm>
            <a:off x="4813300" y="4591900"/>
            <a:ext cx="4178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github.com/pallets/flask-website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Django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Django Framework...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Focuses on easy, reusable code.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Emphasis on simple database-driven websites.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Used by PBS, Instagram, Mozilla, etc.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86" name="Google Shape;386;p67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djangoproject.com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75" y="977600"/>
            <a:ext cx="3239349" cy="1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030" y="1936750"/>
            <a:ext cx="429897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8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Overview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394" name="Google Shape;394;p68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in Hardware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Python code typically jives well with Raspberry Pis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r>
              <a:rPr lang="en" sz="2400">
                <a:solidFill>
                  <a:srgbClr val="666666"/>
                </a:solidFill>
              </a:rPr>
              <a:t>(Arduinos are usually done in the C language.)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Many projects schematics are available online.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CPSC 359 introduces you to RPi3-Bs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95" name="Google Shape;395;p68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www.raspberrypi.org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23" y="481475"/>
            <a:ext cx="7265150" cy="4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9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projects.raspberrypi.org/en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/>
        </p:nvSpPr>
        <p:spPr>
          <a:xfrm>
            <a:off x="4593825" y="438550"/>
            <a:ext cx="43041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GARAGE (MS 142)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Place to plan and implement projects.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- 3D Printing Software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Old tech, bits &amp; pieces available.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Requires safety training. </a:t>
            </a: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(See E-Mail)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Great place to work on RPis!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Google Shape;407;p70"/>
          <p:cNvSpPr txBox="1"/>
          <p:nvPr/>
        </p:nvSpPr>
        <p:spPr>
          <a:xfrm>
            <a:off x="5557025" y="43633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joshua.horacsek@ucalgary.ca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garage142.cpsc.ucalgary.ca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8" name="Google Shape;4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20138"/>
            <a:ext cx="4289025" cy="283933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1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HACK-A-THONS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Events to learn new skills and challenge your current ones!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Make new friends and compete to win first place!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Usually involves inventing something fun with hardware.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CSUS hosts one every year during the Winter-semester break.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5" y="438550"/>
            <a:ext cx="3964551" cy="39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420" name="Google Shape;420;p72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Web-Development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CPSC 441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Computer Networks (Theory of the Internet)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SENG 513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Web-Based Systems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Flask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beginner friendly, step-by-step intro to Flask.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flask.pocoo.org/docs/1.0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Django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In-depth, thorough documentation/tutorials.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docs.djangoproject.com/en/2.1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ucalgary.ca/pubs/calendar/current/computer-science.html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https://www.ucalgary.ca/cpsc/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2"/>
          <p:cNvSpPr txBox="1"/>
          <p:nvPr>
            <p:ph idx="2" type="body"/>
          </p:nvPr>
        </p:nvSpPr>
        <p:spPr>
          <a:xfrm>
            <a:off x="4832400" y="1152475"/>
            <a:ext cx="41850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Hardware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CPSC 359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Computing Machinery II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CPSC 581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Human-Computer Interactions II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</a:rPr>
              <a:t>https://www.ucalgary.ca/pubs/calendar/current/software-engineering.html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3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427" name="Google Shape;427;p73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6: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MORE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Learn yourself smarter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Terrible at Formal Logic/Proofs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latin typeface="Ubuntu"/>
                <a:ea typeface="Ubuntu"/>
                <a:cs typeface="Ubuntu"/>
                <a:sym typeface="Ubuntu"/>
              </a:rPr>
              <a:t>Knows nothing about web-dev.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  <p:sp>
        <p:nvSpPr>
          <p:cNvPr id="433" name="Google Shape;433;p74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Python Resources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Dive Into Python 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Fast-track Python with examples by Mark Pilgrim.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www.diveintopython3.net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Automate the Boring Stuff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thorough guide for beginners by Al Sweigart.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www.automatetheboringstuff.com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Lynda.com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An online learning website.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Entirely free for Calgary Library Card holders!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www.lynda.com/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4"/>
          <p:cNvSpPr txBox="1"/>
          <p:nvPr>
            <p:ph idx="2" type="body"/>
          </p:nvPr>
        </p:nvSpPr>
        <p:spPr>
          <a:xfrm>
            <a:off x="4832400" y="1152475"/>
            <a:ext cx="42153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Specialty Resources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Sentdex’s YouTube Channel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Advanced Python projects by an expert.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www.youtube.com/sentdex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Anaconda Starter 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A sheet linking various Data Science packages.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go2.anaconda.com/tCWT161WXB02l00RN00002A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5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Automate the Boring Stuff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Written by Al Sweigart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Uses plain english and examples.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Designed for new programmers.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Goes in-depth with ‘automating’ workloads in later chapters.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Entirely free on the website!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0" name="Google Shape;440;p75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automatetheboringstuff.com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1" name="Google Shape;4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95263"/>
            <a:ext cx="3600450" cy="4752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6"/>
          <p:cNvSpPr txBox="1"/>
          <p:nvPr/>
        </p:nvSpPr>
        <p:spPr>
          <a:xfrm>
            <a:off x="4593825" y="438550"/>
            <a:ext cx="43041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Dive into Python 3</a:t>
            </a:r>
            <a:endParaRPr b="1" sz="36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Written by Mark Pilgrim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Showcases and dissects useful code.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Excellent for returning programmers.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Dives into advanced topics in an approachable manner.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Great for learning the capabilities of the language. (Scripting, Networks, Testing, etc.)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- Entirely free on the website!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7" name="Google Shape;447;p76"/>
          <p:cNvSpPr txBox="1"/>
          <p:nvPr/>
        </p:nvSpPr>
        <p:spPr>
          <a:xfrm>
            <a:off x="5557025" y="4591900"/>
            <a:ext cx="3434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diveintopython3.net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8" name="Google Shape;4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90500"/>
            <a:ext cx="3867150" cy="476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50" y="2854777"/>
            <a:ext cx="2254074" cy="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7"/>
          <p:cNvSpPr txBox="1"/>
          <p:nvPr/>
        </p:nvSpPr>
        <p:spPr>
          <a:xfrm>
            <a:off x="3889175" y="3765050"/>
            <a:ext cx="4548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FEEDBACK: strawpoll.me/16516525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GITHUB: github.com/traymondbiz/WhyPy</a:t>
            </a:r>
            <a:endParaRPr b="1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886950"/>
            <a:ext cx="3134075" cy="32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7"/>
          <p:cNvSpPr txBox="1"/>
          <p:nvPr>
            <p:ph type="ctrTitle"/>
          </p:nvPr>
        </p:nvSpPr>
        <p:spPr>
          <a:xfrm>
            <a:off x="-69292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98"/>
                </a:solidFill>
              </a:rPr>
              <a:t>End of</a:t>
            </a:r>
            <a:endParaRPr>
              <a:solidFill>
                <a:srgbClr val="30699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43B"/>
                </a:solidFill>
              </a:rPr>
              <a:t>Presentation</a:t>
            </a:r>
            <a:endParaRPr>
              <a:solidFill>
                <a:srgbClr val="FFD43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 Am...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Raymond Tran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3rd Yr. 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VP Academic Events for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Python Newbie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Scared of C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Terrible at Formal Logic/Proofs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 strike="sngStrike">
                <a:latin typeface="Ubuntu"/>
                <a:ea typeface="Ubuntu"/>
                <a:cs typeface="Ubuntu"/>
                <a:sym typeface="Ubuntu"/>
              </a:rPr>
              <a:t>Knows nothing about web-dev.</a:t>
            </a:r>
            <a:endParaRPr i="1" sz="2400" strike="sngStrike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i="1" lang="en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Most qualified to do this presentation!</a:t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400" y="3380550"/>
            <a:ext cx="2021200" cy="1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358675" y="322825"/>
            <a:ext cx="6205200" cy="4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You hopefully are...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Ubuntu"/>
                <a:ea typeface="Ubuntu"/>
                <a:cs typeface="Ubuntu"/>
                <a:sym typeface="Ubuntu"/>
              </a:rPr>
              <a:t>A Python Newbie</a:t>
            </a:r>
            <a:endParaRPr b="1" sz="4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Computer Science Student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A Member of CSUS 18/19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(Or else I’m gonna disappoint ya.)</a:t>
            </a:r>
            <a:endParaRPr sz="2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75" y="2571750"/>
            <a:ext cx="3321200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/>
          <p:nvPr/>
        </p:nvSpPr>
        <p:spPr>
          <a:xfrm>
            <a:off x="0" y="1622550"/>
            <a:ext cx="9165600" cy="1898400"/>
          </a:xfrm>
          <a:prstGeom prst="rect">
            <a:avLst/>
          </a:prstGeom>
          <a:solidFill>
            <a:srgbClr val="FFD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43B"/>
              </a:solidFill>
            </a:endParaRPr>
          </a:p>
        </p:txBody>
      </p:sp>
      <p:sp>
        <p:nvSpPr>
          <p:cNvPr id="147" name="Google Shape;147;p32"/>
          <p:cNvSpPr txBox="1"/>
          <p:nvPr/>
        </p:nvSpPr>
        <p:spPr>
          <a:xfrm>
            <a:off x="-75" y="1172025"/>
            <a:ext cx="9144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Section 1: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HISTORY</a:t>
            </a:r>
            <a:endParaRPr b="1" sz="48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06998"/>
                </a:solidFill>
                <a:latin typeface="Ubuntu"/>
                <a:ea typeface="Ubuntu"/>
                <a:cs typeface="Ubuntu"/>
                <a:sym typeface="Ubuntu"/>
              </a:rPr>
              <a:t>Going from hobby to global</a:t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0699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311700" y="236725"/>
            <a:ext cx="8520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6998"/>
                </a:solidFill>
              </a:rPr>
              <a:t>History</a:t>
            </a:r>
            <a:endParaRPr b="1" sz="3600">
              <a:solidFill>
                <a:srgbClr val="306998"/>
              </a:solidFill>
            </a:endParaRPr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Years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Created by Guido van Rossum.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Inspired by the ABC language.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- Emphasis on readability.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4686300" y="4591900"/>
            <a:ext cx="4305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Image from his Twitter: @gvanrossum</a:t>
            </a:r>
            <a:endParaRPr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2938" y="965475"/>
            <a:ext cx="2630525" cy="2630525"/>
          </a:xfrm>
          <a:prstGeom prst="rect">
            <a:avLst/>
          </a:prstGeom>
          <a:noFill/>
          <a:ln cap="flat" cmpd="sng" w="28575">
            <a:solidFill>
              <a:srgbClr val="30699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